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7"/>
  </p:handoutMasterIdLst>
  <p:sldIdLst>
    <p:sldId id="274" r:id="rId2"/>
    <p:sldId id="256" r:id="rId3"/>
    <p:sldId id="275" r:id="rId4"/>
    <p:sldId id="267" r:id="rId5"/>
    <p:sldId id="283" r:id="rId6"/>
    <p:sldId id="261" r:id="rId7"/>
    <p:sldId id="278" r:id="rId8"/>
    <p:sldId id="263" r:id="rId9"/>
    <p:sldId id="276" r:id="rId10"/>
    <p:sldId id="289" r:id="rId11"/>
    <p:sldId id="304" r:id="rId12"/>
    <p:sldId id="306" r:id="rId13"/>
    <p:sldId id="305" r:id="rId14"/>
    <p:sldId id="307" r:id="rId15"/>
    <p:sldId id="259" r:id="rId16"/>
    <p:sldId id="299" r:id="rId17"/>
    <p:sldId id="288" r:id="rId18"/>
    <p:sldId id="292" r:id="rId19"/>
    <p:sldId id="302" r:id="rId20"/>
    <p:sldId id="281" r:id="rId21"/>
    <p:sldId id="286" r:id="rId22"/>
    <p:sldId id="264" r:id="rId23"/>
    <p:sldId id="295" r:id="rId24"/>
    <p:sldId id="257" r:id="rId25"/>
    <p:sldId id="294" r:id="rId26"/>
    <p:sldId id="285" r:id="rId27"/>
    <p:sldId id="303" r:id="rId28"/>
    <p:sldId id="296" r:id="rId29"/>
    <p:sldId id="298" r:id="rId30"/>
    <p:sldId id="297" r:id="rId31"/>
    <p:sldId id="277" r:id="rId32"/>
    <p:sldId id="291" r:id="rId33"/>
    <p:sldId id="293" r:id="rId34"/>
    <p:sldId id="290" r:id="rId35"/>
    <p:sldId id="262" r:id="rId36"/>
    <p:sldId id="287" r:id="rId37"/>
    <p:sldId id="258" r:id="rId38"/>
    <p:sldId id="260" r:id="rId39"/>
    <p:sldId id="279" r:id="rId40"/>
    <p:sldId id="266" r:id="rId41"/>
    <p:sldId id="265" r:id="rId42"/>
    <p:sldId id="300" r:id="rId43"/>
    <p:sldId id="284" r:id="rId44"/>
    <p:sldId id="282" r:id="rId45"/>
    <p:sldId id="28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>
            <p14:sldId id="275"/>
            <p14:sldId id="267"/>
            <p14:sldId id="283"/>
            <p14:sldId id="261"/>
            <p14:sldId id="278"/>
            <p14:sldId id="263"/>
            <p14:sldId id="276"/>
            <p14:sldId id="289"/>
            <p14:sldId id="304"/>
            <p14:sldId id="306"/>
            <p14:sldId id="305"/>
            <p14:sldId id="307"/>
          </p14:sldIdLst>
        </p14:section>
        <p14:section name="발표 스타일" id="{C38C02E4-11D5-42F5-893A-E6BF36DD56B9}">
          <p14:sldIdLst>
            <p14:sldId id="259"/>
            <p14:sldId id="299"/>
            <p14:sldId id="288"/>
            <p14:sldId id="292"/>
            <p14:sldId id="302"/>
            <p14:sldId id="281"/>
            <p14:sldId id="286"/>
            <p14:sldId id="264"/>
            <p14:sldId id="295"/>
            <p14:sldId id="257"/>
            <p14:sldId id="294"/>
            <p14:sldId id="285"/>
            <p14:sldId id="303"/>
            <p14:sldId id="296"/>
            <p14:sldId id="298"/>
            <p14:sldId id="297"/>
            <p14:sldId id="277"/>
            <p14:sldId id="291"/>
            <p14:sldId id="293"/>
            <p14:sldId id="290"/>
            <p14:sldId id="262"/>
            <p14:sldId id="287"/>
            <p14:sldId id="258"/>
            <p14:sldId id="260"/>
            <p14:sldId id="279"/>
            <p14:sldId id="266"/>
            <p14:sldId id="265"/>
            <p14:sldId id="300"/>
          </p14:sldIdLst>
        </p14:section>
        <p14:section name="발표 및 보고서 스타일" id="{5F902FA6-5113-4F91-AC77-13F3243B18A9}">
          <p14:sldIdLst>
            <p14:sldId id="284"/>
            <p14:sldId id="282"/>
            <p14:sldId id="280"/>
          </p14:sldIdLst>
        </p14:section>
        <p14:section name="마지막" id="{0A9151A7-1FDD-4606-B7F8-A63B772563C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9CE2"/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8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N+1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개선 결과 차트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튜닝 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매칭</c:v>
                </c:pt>
                <c:pt idx="1">
                  <c:v>채팅 목록</c:v>
                </c:pt>
                <c:pt idx="2">
                  <c:v>메시지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10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튜닝 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매칭</c:v>
                </c:pt>
                <c:pt idx="1">
                  <c:v>채팅 목록</c:v>
                </c:pt>
                <c:pt idx="2">
                  <c:v>메시지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Query</a:t>
                </a:r>
                <a:r>
                  <a:rPr lang="en-US" altLang="ko-KR" baseline="0" dirty="0"/>
                  <a:t> </a:t>
                </a:r>
                <a:r>
                  <a:rPr lang="ko-KR" altLang="en-US" baseline="0" dirty="0"/>
                  <a:t>요청 횟수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951478" y="4457399"/>
            <a:ext cx="293061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202010891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팀장 이근희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202010848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백엔드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김성민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201710901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프론트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김석황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202010921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디자인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조성주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127795" y="-793768"/>
            <a:ext cx="4665410" cy="49398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SPOOT</a:t>
            </a:r>
          </a:p>
          <a:p>
            <a:pPr algn="ctr"/>
            <a:r>
              <a:rPr lang="en-US" altLang="ko-KR" sz="10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TAXI</a:t>
            </a:r>
            <a:endParaRPr lang="ko-KR" altLang="en-US" sz="10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번개 5">
            <a:extLst>
              <a:ext uri="{FF2B5EF4-FFF2-40B4-BE49-F238E27FC236}">
                <a16:creationId xmlns:a16="http://schemas.microsoft.com/office/drawing/2014/main" id="{787E4CC0-EB5C-02FC-024A-A8F3456892D0}"/>
              </a:ext>
            </a:extLst>
          </p:cNvPr>
          <p:cNvSpPr/>
          <p:nvPr/>
        </p:nvSpPr>
        <p:spPr>
          <a:xfrm>
            <a:off x="44197" y="1292969"/>
            <a:ext cx="1678415" cy="2539587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35F221F-98D0-A66A-293A-40A70440E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95" y="1586185"/>
            <a:ext cx="1799266" cy="3631763"/>
          </a:xfrm>
          <a:prstGeom prst="rect">
            <a:avLst/>
          </a:prstGeom>
        </p:spPr>
      </p:pic>
      <p:pic>
        <p:nvPicPr>
          <p:cNvPr id="18" name="그림 17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10312AA1-6F5C-0BC5-2653-4D18923BC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33" y="1115654"/>
            <a:ext cx="2754626" cy="44786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23DCFEC-9AD1-B011-735C-19D19E4A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20" y="1509300"/>
            <a:ext cx="1760951" cy="3762515"/>
          </a:xfrm>
          <a:prstGeom prst="rect">
            <a:avLst/>
          </a:prstGeom>
        </p:spPr>
      </p:pic>
      <p:pic>
        <p:nvPicPr>
          <p:cNvPr id="25" name="그림 24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E7086631-CA41-1A85-C25B-AF444115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76" y="1104252"/>
            <a:ext cx="2754626" cy="44786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CF33995-5F1F-4368-1E27-2DF406B59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473" y="1509300"/>
            <a:ext cx="1718426" cy="3719439"/>
          </a:xfrm>
          <a:prstGeom prst="rect">
            <a:avLst/>
          </a:prstGeom>
        </p:spPr>
      </p:pic>
      <p:pic>
        <p:nvPicPr>
          <p:cNvPr id="23" name="그림 22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6745FBE8-DB2C-F54B-73A5-0547F0F3B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99" y="1127054"/>
            <a:ext cx="2754626" cy="44786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9B364C9-1711-C3A8-16FB-ECC2B3492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553" y="1531183"/>
            <a:ext cx="1753576" cy="3719440"/>
          </a:xfrm>
          <a:prstGeom prst="rect">
            <a:avLst/>
          </a:prstGeom>
        </p:spPr>
      </p:pic>
      <p:pic>
        <p:nvPicPr>
          <p:cNvPr id="24" name="그림 23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B7DD833B-4BA0-02B6-7D86-3BCF6DF08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47" y="1115653"/>
            <a:ext cx="2754626" cy="4478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817AE-3360-A48A-1B81-FA945E111E67}"/>
              </a:ext>
            </a:extLst>
          </p:cNvPr>
          <p:cNvSpPr txBox="1"/>
          <p:nvPr/>
        </p:nvSpPr>
        <p:spPr>
          <a:xfrm>
            <a:off x="7537510" y="270099"/>
            <a:ext cx="328051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2023 </a:t>
            </a:r>
            <a:r>
              <a:rPr lang="en-US" altLang="ko-KR" b="1" dirty="0" err="1">
                <a:solidFill>
                  <a:schemeClr val="bg1"/>
                </a:solidFill>
                <a:latin typeface="+mn-ea"/>
              </a:rPr>
              <a:t>Sangmyung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 University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</a:rPr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프로젝트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프로젝트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27BC4C1-A645-1E21-86A7-D82150A6177A}"/>
              </a:ext>
            </a:extLst>
          </p:cNvPr>
          <p:cNvSpPr/>
          <p:nvPr/>
        </p:nvSpPr>
        <p:spPr>
          <a:xfrm>
            <a:off x="4258491" y="1110404"/>
            <a:ext cx="7471955" cy="365318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2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프로젝트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94AAE25-B637-D059-D250-49FCF95D05CA}"/>
              </a:ext>
            </a:extLst>
          </p:cNvPr>
          <p:cNvSpPr/>
          <p:nvPr/>
        </p:nvSpPr>
        <p:spPr>
          <a:xfrm>
            <a:off x="174313" y="2054316"/>
            <a:ext cx="3309115" cy="364191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4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프로젝트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DA7F846-092D-2D91-A89B-D284B4AEED99}"/>
              </a:ext>
            </a:extLst>
          </p:cNvPr>
          <p:cNvSpPr/>
          <p:nvPr/>
        </p:nvSpPr>
        <p:spPr>
          <a:xfrm>
            <a:off x="2725780" y="1123403"/>
            <a:ext cx="2473235" cy="19681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60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B5EFC-7DBB-CF4E-EDC2-B6665122EDB5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81EF67D2-A05C-921A-EA8C-1DCF63BF3CB4}"/>
              </a:ext>
            </a:extLst>
          </p:cNvPr>
          <p:cNvSpPr txBox="1"/>
          <p:nvPr/>
        </p:nvSpPr>
        <p:spPr>
          <a:xfrm>
            <a:off x="1199037" y="30552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solidFill>
                  <a:schemeClr val="bg1"/>
                </a:solidFill>
                <a:latin typeface="+mn-ea"/>
              </a:rPr>
              <a:t>프로젝트 </a:t>
            </a:r>
            <a:r>
              <a:rPr kumimoji="1" lang="ko-KR" altLang="en-US" sz="3600" spc="-300" dirty="0" err="1">
                <a:solidFill>
                  <a:schemeClr val="bg1"/>
                </a:solidFill>
                <a:latin typeface="+mn-ea"/>
              </a:rPr>
              <a:t>아키텍쳐</a:t>
            </a:r>
            <a:endParaRPr kumimoji="1" lang="ja-JP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CCA7F-3B36-7574-E264-5F95C0DB0937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F4EE14-EA98-EC9D-780C-A6CAE4E57485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9025FC7-A3E4-F5C5-1957-DC37C0B6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57"/>
            <a:ext cx="12192000" cy="590614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DA7F846-092D-2D91-A89B-D284B4AEED99}"/>
              </a:ext>
            </a:extLst>
          </p:cNvPr>
          <p:cNvSpPr/>
          <p:nvPr/>
        </p:nvSpPr>
        <p:spPr>
          <a:xfrm>
            <a:off x="5068004" y="879159"/>
            <a:ext cx="6730824" cy="584986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3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6550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65091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설계 주요 포인트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3060418" y="1513659"/>
            <a:ext cx="8993726" cy="1799645"/>
            <a:chOff x="3076354" y="1513659"/>
            <a:chExt cx="8993726" cy="17996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5283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소켓 서버와 </a:t>
              </a:r>
              <a:r>
                <a:rPr lang="en-US" altLang="ko-KR" sz="2400" dirty="0">
                  <a:latin typeface="+mj-ea"/>
                  <a:ea typeface="+mj-ea"/>
                </a:rPr>
                <a:t>API </a:t>
              </a:r>
              <a:r>
                <a:rPr lang="ko-KR" altLang="en-US" sz="2400" dirty="0">
                  <a:latin typeface="+mj-ea"/>
                  <a:ea typeface="+mj-ea"/>
                </a:rPr>
                <a:t>서버의 분리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125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하나의 서버가 </a:t>
              </a:r>
              <a:r>
                <a:rPr lang="en-US" altLang="ko-KR" sz="1600" spc="-150" dirty="0" err="1"/>
                <a:t>api</a:t>
              </a:r>
              <a:r>
                <a:rPr lang="ko-KR" altLang="en-US" sz="1600" spc="-150" dirty="0"/>
                <a:t>도 서비스하고 유저들의 채팅을 위한 소켓 커넥션도 유지할 경우 너무 많은 일을 </a:t>
              </a:r>
              <a:r>
                <a:rPr lang="ko-KR" altLang="en-US" sz="1600" spc="-150" dirty="0" err="1"/>
                <a:t>분감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두가지 서버를 나누어 </a:t>
              </a:r>
              <a:r>
                <a:rPr lang="en-US" altLang="ko-KR" sz="1600" spc="-150" dirty="0"/>
                <a:t>scalable</a:t>
              </a:r>
              <a:r>
                <a:rPr lang="ko-KR" altLang="en-US" sz="1600" spc="-150" dirty="0"/>
                <a:t>한 설계를 채용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소켓 서버는 소켓  커넥션을 유지하고 채팅  관련 서비스를 담당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Api </a:t>
              </a:r>
              <a:r>
                <a:rPr lang="ko-KR" altLang="en-US" sz="1600" spc="-150" dirty="0"/>
                <a:t>서버는 </a:t>
              </a:r>
              <a:r>
                <a:rPr lang="en-US" altLang="ko-KR" sz="1600" spc="-150" dirty="0" err="1"/>
                <a:t>api</a:t>
              </a:r>
              <a:r>
                <a:rPr lang="ko-KR" altLang="en-US" sz="1600" spc="-150" dirty="0" err="1"/>
                <a:t>를</a:t>
              </a:r>
              <a:r>
                <a:rPr lang="ko-KR" altLang="en-US" sz="1600" spc="-150" dirty="0"/>
                <a:t> 다른 </a:t>
              </a:r>
              <a:r>
                <a:rPr lang="en-US" altLang="ko-KR" sz="1600" spc="-150" dirty="0" err="1"/>
                <a:t>api</a:t>
              </a:r>
              <a:r>
                <a:rPr lang="ko-KR" altLang="en-US" sz="1600" spc="-150" dirty="0" err="1"/>
                <a:t>를</a:t>
              </a:r>
              <a:r>
                <a:rPr lang="ko-KR" altLang="en-US" sz="1600" spc="-150" dirty="0"/>
                <a:t> 서비스 하는 일과 </a:t>
              </a:r>
              <a:r>
                <a:rPr lang="en-US" altLang="ko-KR" sz="1600" spc="-150" dirty="0"/>
                <a:t>DB </a:t>
              </a:r>
              <a:r>
                <a:rPr lang="ko-KR" altLang="en-US" sz="1600" spc="-150" dirty="0"/>
                <a:t>접근  작업을 집중적으로 담당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3060418" y="4401238"/>
            <a:ext cx="8993726" cy="1504179"/>
            <a:chOff x="3076354" y="1513659"/>
            <a:chExt cx="8993726" cy="15041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카프카와 </a:t>
              </a:r>
              <a:r>
                <a:rPr lang="ko-KR" altLang="en-US" sz="2400" dirty="0" err="1">
                  <a:latin typeface="+mj-ea"/>
                  <a:ea typeface="+mj-ea"/>
                </a:rPr>
                <a:t>주키퍼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5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분산된 서버 환경을 이어주는 카프카 </a:t>
              </a:r>
              <a:r>
                <a:rPr lang="en-US" altLang="ko-KR" sz="1600" spc="-150" dirty="0"/>
                <a:t>+ </a:t>
              </a:r>
              <a:r>
                <a:rPr lang="ko-KR" altLang="en-US" sz="1600" spc="-150" dirty="0" err="1"/>
                <a:t>주키퍼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데이터 스트리밍 파이프 구축을 담당한다</a:t>
              </a:r>
              <a:r>
                <a:rPr lang="en-US" altLang="ko-KR" sz="1600" spc="-150" dirty="0"/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클라이언트와의 통신 처럼 </a:t>
              </a:r>
              <a:r>
                <a:rPr lang="en-US" altLang="ko-KR" sz="1600" spc="-150" dirty="0"/>
                <a:t>REST API  </a:t>
              </a:r>
              <a:r>
                <a:rPr lang="ko-KR" altLang="en-US" sz="1600" spc="-150" dirty="0"/>
                <a:t>기반으로 통신할 수도 있지만 외부 통신의 병목과 안전성을 고려하여 채용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662828B-CA09-62C1-AC01-48A524B7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51513" y="2246522"/>
            <a:ext cx="514139" cy="6925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D670DB-5ABB-3527-DF69-7101421C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30574" y="2246522"/>
            <a:ext cx="514139" cy="69251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A2E1B08-B35D-B55F-98A3-F355568525BD}"/>
              </a:ext>
            </a:extLst>
          </p:cNvPr>
          <p:cNvCxnSpPr>
            <a:cxnSpLocks/>
          </p:cNvCxnSpPr>
          <p:nvPr/>
        </p:nvCxnSpPr>
        <p:spPr>
          <a:xfrm>
            <a:off x="1703752" y="2607458"/>
            <a:ext cx="3843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332693A-FD24-FD00-879F-A3841D5D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7" y="5048645"/>
            <a:ext cx="952633" cy="5048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67CB79-208D-B4B9-0C2E-7E736364A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318" y="4867368"/>
            <a:ext cx="950540" cy="85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8836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65091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설계 주요 포인트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3060418" y="1564459"/>
            <a:ext cx="8993726" cy="1206727"/>
            <a:chOff x="3076354" y="1513659"/>
            <a:chExt cx="8993726" cy="12067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5283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서버 이벤트 </a:t>
              </a:r>
              <a:r>
                <a:rPr lang="ko-KR" altLang="en-US" sz="2400" dirty="0" err="1">
                  <a:latin typeface="+mj-ea"/>
                  <a:ea typeface="+mj-ea"/>
                </a:rPr>
                <a:t>푸쉬를</a:t>
              </a:r>
              <a:r>
                <a:rPr lang="ko-KR" altLang="en-US" sz="2400" dirty="0">
                  <a:latin typeface="+mj-ea"/>
                  <a:ea typeface="+mj-ea"/>
                </a:rPr>
                <a:t> 위한 </a:t>
              </a:r>
              <a:r>
                <a:rPr lang="en-US" altLang="ko-KR" sz="2400" dirty="0">
                  <a:latin typeface="+mj-ea"/>
                  <a:ea typeface="+mj-ea"/>
                </a:rPr>
                <a:t>FCM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66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 err="1"/>
                <a:t>매칭은</a:t>
              </a:r>
              <a:r>
                <a:rPr lang="ko-KR" altLang="en-US" sz="1600" spc="-150" dirty="0"/>
                <a:t> 일반적인 </a:t>
              </a:r>
              <a:r>
                <a:rPr lang="en-US" altLang="ko-KR" sz="1600" spc="-150" dirty="0"/>
                <a:t>request response</a:t>
              </a:r>
              <a:r>
                <a:rPr lang="ko-KR" altLang="en-US" sz="1600" spc="-150" dirty="0"/>
                <a:t>로 해결 되지 않음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SSE</a:t>
              </a:r>
              <a:r>
                <a:rPr lang="ko-KR" altLang="en-US" sz="1600" spc="-150" dirty="0"/>
                <a:t> </a:t>
              </a:r>
              <a:r>
                <a:rPr lang="ko-KR" altLang="en-US" sz="1600" spc="-150" dirty="0" err="1"/>
                <a:t>폴링</a:t>
              </a:r>
              <a:r>
                <a:rPr lang="ko-KR" altLang="en-US" sz="1600" spc="-150" dirty="0"/>
                <a:t> 이나  소켓 방식의 서버 </a:t>
              </a:r>
              <a:r>
                <a:rPr lang="ko-KR" altLang="en-US" sz="1600" spc="-150" dirty="0" err="1"/>
                <a:t>푸쉬보다</a:t>
              </a:r>
              <a:r>
                <a:rPr lang="ko-KR" altLang="en-US" sz="1600" spc="-150" dirty="0"/>
                <a:t> </a:t>
              </a:r>
              <a:r>
                <a:rPr lang="en-US" altLang="ko-KR" sz="1600" spc="-150" dirty="0"/>
                <a:t>Cloud </a:t>
              </a:r>
              <a:r>
                <a:rPr lang="ko-KR" altLang="en-US" sz="1600" spc="-150" dirty="0"/>
                <a:t>서비스를 이용하는 편이 서버 처리 효율을 높일 수 있다고 생각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3060418" y="4401238"/>
            <a:ext cx="8993726" cy="1206727"/>
            <a:chOff x="3076354" y="1513659"/>
            <a:chExt cx="8993726" cy="120672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778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+mj-ea"/>
                  <a:ea typeface="+mj-ea"/>
                </a:rPr>
                <a:t>SpringSecurity</a:t>
              </a:r>
              <a:r>
                <a:rPr lang="ko-KR" altLang="en-US" sz="2400" dirty="0"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latin typeface="+mj-ea"/>
                  <a:ea typeface="+mj-ea"/>
                </a:rPr>
                <a:t>+</a:t>
              </a:r>
              <a:r>
                <a:rPr lang="ko-KR" altLang="en-US" sz="2400" dirty="0">
                  <a:latin typeface="+mj-ea"/>
                  <a:ea typeface="+mj-ea"/>
                </a:rPr>
                <a:t> </a:t>
              </a:r>
              <a:r>
                <a:rPr lang="en-US" altLang="ko-KR" sz="2400" dirty="0">
                  <a:latin typeface="+mj-ea"/>
                  <a:ea typeface="+mj-ea"/>
                </a:rPr>
                <a:t>JWT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66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인증 인가 구현을 위해 채용</a:t>
              </a:r>
              <a:endParaRPr lang="en-US" altLang="ko-KR" sz="1600" spc="-15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stateless</a:t>
              </a:r>
              <a:r>
                <a:rPr lang="ko-KR" altLang="en-US" sz="1600" spc="-150" dirty="0"/>
                <a:t>하다는 </a:t>
              </a:r>
              <a:r>
                <a:rPr lang="en-US" altLang="ko-KR" sz="1600" spc="-150" dirty="0" err="1"/>
                <a:t>jwt</a:t>
              </a:r>
              <a:r>
                <a:rPr lang="ko-KR" altLang="en-US" sz="1600" spc="-150" dirty="0"/>
                <a:t>의 특징을 높게 평가하여 채용</a:t>
              </a:r>
              <a:r>
                <a:rPr lang="en-US" altLang="ko-KR" sz="1600" spc="-150" dirty="0"/>
                <a:t>.</a:t>
              </a:r>
              <a:r>
                <a:rPr lang="ko-KR" altLang="en-US" sz="1600" spc="-150" dirty="0"/>
                <a:t> 서버 부담을 줄였다</a:t>
              </a:r>
              <a:r>
                <a:rPr lang="en-US" altLang="ko-KR" sz="1600" spc="-150" dirty="0"/>
                <a:t>.</a:t>
              </a:r>
              <a:endParaRPr lang="ko-KR" altLang="en-US" sz="1600" spc="-15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5563FD9-CB4D-AE60-FD9F-AD9AF673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45" y="2174248"/>
            <a:ext cx="2086281" cy="854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52D31B-C6B0-295A-71E2-E1B3ADD9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4" y="4692603"/>
            <a:ext cx="1244531" cy="4756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4699E9F-8CB1-95EF-3F64-FF7420044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128" y="4772943"/>
            <a:ext cx="1069290" cy="3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D09F4-BF1B-49EE-A1B2-0D5C489D4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81" y="1082512"/>
            <a:ext cx="7315840" cy="46929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518F9F-BE72-9DF6-23D7-1716DBC7CB57}"/>
              </a:ext>
            </a:extLst>
          </p:cNvPr>
          <p:cNvSpPr/>
          <p:nvPr/>
        </p:nvSpPr>
        <p:spPr>
          <a:xfrm>
            <a:off x="0" y="-114300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F467F4-D76B-2509-CDAD-62B0EE08DAC0}"/>
              </a:ext>
            </a:extLst>
          </p:cNvPr>
          <p:cNvGrpSpPr/>
          <p:nvPr/>
        </p:nvGrpSpPr>
        <p:grpSpPr>
          <a:xfrm>
            <a:off x="4094811" y="2345306"/>
            <a:ext cx="4002379" cy="1886168"/>
            <a:chOff x="4094811" y="2611120"/>
            <a:chExt cx="4002379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4424AB-9530-0F87-48BE-0C38E261914D}"/>
                </a:ext>
              </a:extLst>
            </p:cNvPr>
            <p:cNvSpPr txBox="1"/>
            <p:nvPr/>
          </p:nvSpPr>
          <p:spPr>
            <a:xfrm>
              <a:off x="4094811" y="2611120"/>
              <a:ext cx="400237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4.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309A1B-FE2C-217A-3237-C123EE31106E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구현 디테일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E73C67-2D0A-4359-5E2F-67F56D29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047" y="961444"/>
            <a:ext cx="4041953" cy="4922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B2DA17-3FCD-764F-4CC1-8FDAE6E6F2D7}"/>
              </a:ext>
            </a:extLst>
          </p:cNvPr>
          <p:cNvSpPr txBox="1"/>
          <p:nvPr/>
        </p:nvSpPr>
        <p:spPr>
          <a:xfrm flipH="1">
            <a:off x="-560420" y="31499"/>
            <a:ext cx="359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협업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32A0D-610F-9812-E4E8-0AA52E31E57E}"/>
              </a:ext>
            </a:extLst>
          </p:cNvPr>
          <p:cNvSpPr txBox="1"/>
          <p:nvPr/>
        </p:nvSpPr>
        <p:spPr>
          <a:xfrm flipH="1">
            <a:off x="6632" y="582978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Postman API Spec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AEB2D-0A6A-20A1-7760-BBDB0F83DC76}"/>
              </a:ext>
            </a:extLst>
          </p:cNvPr>
          <p:cNvSpPr txBox="1"/>
          <p:nvPr/>
        </p:nvSpPr>
        <p:spPr>
          <a:xfrm flipH="1">
            <a:off x="3179730" y="567133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Code review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4CB5E3-0BF2-6286-0A90-20990ACD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301" y="952788"/>
            <a:ext cx="4185063" cy="957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3C8669-D247-C9DE-20AD-ED6C6FDE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315" y="1893402"/>
            <a:ext cx="4185063" cy="4727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8175E7-51DB-AD8E-2A02-1E434A8CB712}"/>
              </a:ext>
            </a:extLst>
          </p:cNvPr>
          <p:cNvSpPr txBox="1"/>
          <p:nvPr/>
        </p:nvSpPr>
        <p:spPr>
          <a:xfrm flipH="1">
            <a:off x="6691280" y="605784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Issue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1A40C-3C47-9A9D-8350-0F1285B2B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71" y="1063007"/>
            <a:ext cx="2688564" cy="57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9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B2DA17-3FCD-764F-4CC1-8FDAE6E6F2D7}"/>
              </a:ext>
            </a:extLst>
          </p:cNvPr>
          <p:cNvSpPr txBox="1"/>
          <p:nvPr/>
        </p:nvSpPr>
        <p:spPr>
          <a:xfrm flipH="1">
            <a:off x="-560420" y="31499"/>
            <a:ext cx="3590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협업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32A0D-610F-9812-E4E8-0AA52E31E57E}"/>
              </a:ext>
            </a:extLst>
          </p:cNvPr>
          <p:cNvSpPr txBox="1"/>
          <p:nvPr/>
        </p:nvSpPr>
        <p:spPr>
          <a:xfrm flipH="1">
            <a:off x="6632" y="582978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Test Code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AEB2D-0A6A-20A1-7760-BBDB0F83DC76}"/>
              </a:ext>
            </a:extLst>
          </p:cNvPr>
          <p:cNvSpPr txBox="1"/>
          <p:nvPr/>
        </p:nvSpPr>
        <p:spPr>
          <a:xfrm flipH="1">
            <a:off x="3681634" y="582978"/>
            <a:ext cx="359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구현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convention 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8088A-12C5-E6E4-C785-77B2FA7F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952788"/>
            <a:ext cx="3932574" cy="33870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A8D09C-528F-B96C-30C1-FEB10F23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42" y="952788"/>
            <a:ext cx="6176098" cy="46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2834010" cy="461665"/>
            <a:chOff x="873760" y="2564953"/>
            <a:chExt cx="2834010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배경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2218456" cy="461665"/>
            <a:chOff x="873760" y="2564953"/>
            <a:chExt cx="2218456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 영상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74411" y="4712260"/>
            <a:ext cx="3449563" cy="461665"/>
            <a:chOff x="873760" y="2564953"/>
            <a:chExt cx="3449563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755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</a:t>
              </a:r>
              <a:r>
                <a:rPr lang="ko-KR" altLang="en-US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아키텍쳐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E908A4-9440-02FC-6286-552E75A28957}"/>
              </a:ext>
            </a:extLst>
          </p:cNvPr>
          <p:cNvGrpSpPr/>
          <p:nvPr/>
        </p:nvGrpSpPr>
        <p:grpSpPr>
          <a:xfrm>
            <a:off x="907358" y="5597073"/>
            <a:ext cx="2526233" cy="461665"/>
            <a:chOff x="873760" y="2564953"/>
            <a:chExt cx="2526233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8A080F-93BB-6EA8-D5E2-B9CD7A6A36DA}"/>
                </a:ext>
              </a:extLst>
            </p:cNvPr>
            <p:cNvSpPr txBox="1"/>
            <p:nvPr/>
          </p:nvSpPr>
          <p:spPr>
            <a:xfrm>
              <a:off x="873760" y="26111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A2688B-2F4A-4141-60C4-B7B31A60FB0A}"/>
                </a:ext>
              </a:extLst>
            </p:cNvPr>
            <p:cNvSpPr txBox="1"/>
            <p:nvPr/>
          </p:nvSpPr>
          <p:spPr>
            <a:xfrm>
              <a:off x="1567440" y="2564953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 디테일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96B62C5-95CE-E92A-19A2-635C2142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구현 핵심 지점들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1038296"/>
            <a:ext cx="9652000" cy="875651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12019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8" y="1233364"/>
            <a:ext cx="50645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유저 관리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2230797"/>
            <a:ext cx="11684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2230797"/>
            <a:ext cx="82423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238592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8" y="2404602"/>
            <a:ext cx="4708921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집회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3480448"/>
            <a:ext cx="11684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3480448"/>
            <a:ext cx="82423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3629228"/>
            <a:ext cx="522900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55579" y="3654253"/>
            <a:ext cx="4708920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원클릭</a:t>
            </a:r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 매칭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CE384F-AA65-CC4F-08A9-05C4990E0B78}"/>
              </a:ext>
            </a:extLst>
          </p:cNvPr>
          <p:cNvGrpSpPr/>
          <p:nvPr/>
        </p:nvGrpSpPr>
        <p:grpSpPr>
          <a:xfrm>
            <a:off x="1644335" y="4657796"/>
            <a:ext cx="9652000" cy="875651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AE1C56-0517-986F-1DA8-CC2879930F80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F22A12-B63A-5CE5-D8E2-85339EF27C5A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19D2773-A4AA-90C4-FE1C-7062871A5F65}"/>
              </a:ext>
            </a:extLst>
          </p:cNvPr>
          <p:cNvSpPr txBox="1"/>
          <p:nvPr/>
        </p:nvSpPr>
        <p:spPr>
          <a:xfrm>
            <a:off x="2009351" y="48087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2FA77-EB9A-6CB9-AA01-0374B221C590}"/>
              </a:ext>
            </a:extLst>
          </p:cNvPr>
          <p:cNvSpPr txBox="1"/>
          <p:nvPr/>
        </p:nvSpPr>
        <p:spPr>
          <a:xfrm>
            <a:off x="3311128" y="4852864"/>
            <a:ext cx="50645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채팅 시스템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E29B2F-C76A-98EB-A15D-85AF7CFCCB3A}"/>
              </a:ext>
            </a:extLst>
          </p:cNvPr>
          <p:cNvSpPr/>
          <p:nvPr/>
        </p:nvSpPr>
        <p:spPr>
          <a:xfrm>
            <a:off x="1644335" y="5735997"/>
            <a:ext cx="11684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67256-DD33-242B-6C48-EBB6AEDB2E3C}"/>
              </a:ext>
            </a:extLst>
          </p:cNvPr>
          <p:cNvSpPr/>
          <p:nvPr/>
        </p:nvSpPr>
        <p:spPr>
          <a:xfrm>
            <a:off x="3054035" y="5735997"/>
            <a:ext cx="8242300" cy="8756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1DE357-033D-F65D-026E-606C9477E677}"/>
              </a:ext>
            </a:extLst>
          </p:cNvPr>
          <p:cNvSpPr txBox="1"/>
          <p:nvPr/>
        </p:nvSpPr>
        <p:spPr>
          <a:xfrm>
            <a:off x="1967886" y="589747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52C33-7EC2-7644-2E51-C2CACB0B8E92}"/>
              </a:ext>
            </a:extLst>
          </p:cNvPr>
          <p:cNvSpPr txBox="1"/>
          <p:nvPr/>
        </p:nvSpPr>
        <p:spPr>
          <a:xfrm>
            <a:off x="3311128" y="5909802"/>
            <a:ext cx="7382272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서버 튜닝 및 클라이언트 개선 </a:t>
            </a:r>
          </a:p>
        </p:txBody>
      </p:sp>
    </p:spTree>
    <p:extLst>
      <p:ext uri="{BB962C8B-B14F-4D97-AF65-F5344CB8AC3E}">
        <p14:creationId xmlns:p14="http://schemas.microsoft.com/office/powerpoint/2010/main" val="5118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유저 관리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5760361" y="1647529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D1904F-E0A1-4966-9B62-1EE652C3ACE4}"/>
              </a:ext>
            </a:extLst>
          </p:cNvPr>
          <p:cNvSpPr txBox="1"/>
          <p:nvPr/>
        </p:nvSpPr>
        <p:spPr>
          <a:xfrm>
            <a:off x="4126986" y="4813009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7502746" y="4814705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474868" y="4226283"/>
            <a:ext cx="2858426" cy="1727448"/>
            <a:chOff x="281014" y="4235821"/>
            <a:chExt cx="2858426" cy="172744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유저의 패스워드 정보를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에 저장할 때 </a:t>
              </a:r>
              <a:r>
                <a:rPr lang="en-US" altLang="ko-KR" sz="1400" dirty="0"/>
                <a:t>Spring Security</a:t>
              </a:r>
              <a:r>
                <a:rPr lang="ko-KR" altLang="en-US" sz="1400" dirty="0"/>
                <a:t>와 </a:t>
              </a:r>
              <a:r>
                <a:rPr lang="en-US" altLang="ko-KR" sz="1400" dirty="0" err="1"/>
                <a:t>Bcrypt</a:t>
              </a:r>
              <a:r>
                <a:rPr lang="en-US" altLang="ko-KR" sz="1400" dirty="0"/>
                <a:t> Encoder</a:t>
              </a:r>
              <a:r>
                <a:rPr lang="ko-KR" altLang="en-US" sz="1400" dirty="0"/>
                <a:t>를 통해 단방향 암호화를 진행하여 이중 보안구조를 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유지했다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364467" y="4235821"/>
              <a:ext cx="17810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Bcrypt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Encoder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823347" y="4192473"/>
            <a:ext cx="2996283" cy="1942892"/>
            <a:chOff x="143157" y="4235821"/>
            <a:chExt cx="2996283" cy="194289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상명대학교 </a:t>
              </a:r>
              <a:r>
                <a:rPr lang="ko-KR" altLang="en-US" sz="1400" dirty="0" err="1"/>
                <a:t>재학생들만이</a:t>
              </a:r>
              <a:r>
                <a:rPr lang="ko-KR" altLang="en-US" sz="1400" dirty="0"/>
                <a:t> 이용할 수 있도록 회원가입시에 이메일 인증을 진행한다</a:t>
              </a:r>
              <a:r>
                <a:rPr lang="en-US" altLang="ko-KR" sz="1400" dirty="0"/>
                <a:t>.</a:t>
              </a:r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사실 </a:t>
              </a:r>
              <a:r>
                <a:rPr lang="en-US" altLang="ko-KR" sz="1400" dirty="0" err="1"/>
                <a:t>api</a:t>
              </a:r>
              <a:r>
                <a:rPr lang="ko-KR" altLang="en-US" sz="1400" dirty="0"/>
                <a:t>를 제공받고 싶었는데 거절당함</a:t>
              </a:r>
              <a:endParaRPr lang="en-US" altLang="ko-KR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143157" y="4235821"/>
              <a:ext cx="2223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재학생 이메일 인증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6889470" y="1037301"/>
            <a:ext cx="3505480" cy="3020110"/>
            <a:chOff x="-375384" y="4235821"/>
            <a:chExt cx="3514824" cy="302011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-265604" y="4793718"/>
              <a:ext cx="3405044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인증 및 인가는 </a:t>
              </a:r>
              <a:r>
                <a:rPr lang="en-US" altLang="ko-KR" sz="1400" dirty="0"/>
                <a:t>Spring Security + JWT</a:t>
              </a:r>
              <a:r>
                <a:rPr lang="ko-KR" altLang="en-US" sz="1400" dirty="0"/>
                <a:t>로    이루어 진다</a:t>
              </a:r>
              <a:r>
                <a:rPr lang="en-US" altLang="ko-KR" sz="1400" dirty="0"/>
                <a:t>.</a:t>
              </a:r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- </a:t>
              </a:r>
              <a:r>
                <a:rPr lang="ko-KR" altLang="en-US" sz="1400" dirty="0"/>
                <a:t>유저는 로그인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혹은 회원 가입시에 토큰을 </a:t>
              </a:r>
              <a:r>
                <a:rPr lang="ko-KR" altLang="en-US" sz="1400" dirty="0" err="1"/>
                <a:t>발행받으며</a:t>
              </a:r>
              <a:r>
                <a:rPr lang="ko-KR" altLang="en-US" sz="1400" dirty="0"/>
                <a:t> 서버 자원에 접근 할 때마다 해당 토큰을 제시함으로써 인가를 받을 수 있다</a:t>
              </a:r>
              <a:r>
                <a:rPr lang="en-US" altLang="ko-KR" sz="1400" dirty="0"/>
                <a:t>. </a:t>
              </a:r>
            </a:p>
            <a:p>
              <a:pPr algn="just"/>
              <a:endParaRPr lang="en-US" altLang="ko-KR" sz="1400" dirty="0"/>
            </a:p>
            <a:p>
              <a:pPr algn="just"/>
              <a:r>
                <a:rPr lang="en-US" altLang="ko-KR" sz="1400" dirty="0"/>
                <a:t>- Stateless</a:t>
              </a:r>
              <a:r>
                <a:rPr lang="ko-KR" altLang="en-US" sz="1400" dirty="0"/>
                <a:t>한 토큰은 탈취당할 경우 심각한 보안 위협이 될 수 있기에 토큰의 유효기간을 짧게 설정하였다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-375384" y="4235821"/>
              <a:ext cx="3260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Authentication,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Authorization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3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419099" y="1715085"/>
            <a:ext cx="2998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+mj-lt"/>
              </a:rPr>
              <a:t>집회 정보 소스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4300606" y="1484252"/>
            <a:ext cx="3590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자원 접근 권한 분류 및 관리자 권한 </a:t>
            </a:r>
            <a:r>
              <a:rPr lang="en-US" altLang="ko-KR" sz="3000" b="1" dirty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sz="3000" b="1" dirty="0">
                <a:solidFill>
                  <a:schemeClr val="bg1"/>
                </a:solidFill>
                <a:latin typeface="+mj-lt"/>
              </a:rPr>
              <a:t>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8573012" y="1479051"/>
            <a:ext cx="3173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+mj-lt"/>
              </a:rPr>
              <a:t>집회 정보 업데이트 </a:t>
            </a:r>
            <a:r>
              <a:rPr lang="ko-KR" altLang="en-US" sz="3000" b="1">
                <a:latin typeface="+mj-lt"/>
              </a:rPr>
              <a:t>시 </a:t>
            </a:r>
            <a:r>
              <a:rPr lang="ko-KR" altLang="en-US" sz="3000" b="1" dirty="0" err="1">
                <a:latin typeface="+mj-lt"/>
              </a:rPr>
              <a:t>푸쉬</a:t>
            </a:r>
            <a:r>
              <a:rPr lang="ko-KR" altLang="en-US" sz="3000" b="1" dirty="0">
                <a:latin typeface="+mj-lt"/>
              </a:rPr>
              <a:t> 알림 발생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경찰청에서 매일 집회 정보를 게시글 형태로 제공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게시글 정보를 기반으로 우회 정보와 집회 정보를 수집하여 관리자가 업데이트 하는 구조를 택했음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어플리케이션의 집회 및 우회 정보는 관리자 권한을 가진 유저만이 업데이트 할 수 있도록 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설정</a:t>
            </a:r>
            <a:endParaRPr lang="en-US" altLang="ko-KR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집회 및 우회 정보 업데이트 요청을 받은 서버는 토큰을 검증하여 관리자 권한을 가진 유저인지 확인한다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집회 정보가 나름 학생들이 많이 찾을 만한 정보라고 판단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집회 정보가 관리자에 의해 업데이트 될 때마다 </a:t>
            </a:r>
            <a:r>
              <a:rPr lang="ko-KR" alt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푸쉬</a:t>
            </a:r>
            <a:r>
              <a:rPr lang="ko-KR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알림을 보내서 어플리케이션 접속 시간을 늘리도록 유도</a:t>
            </a:r>
            <a:endParaRPr lang="en-US" altLang="ko-KR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A5A145-AD55-D6EE-52F8-68241EF0009C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id="{01C22558-B591-6266-315F-34D658F7F48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집회 정보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1C05C-4E1F-0A12-D17D-26D1ACBF6F78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BCBFBB-1832-5522-1354-DBA684082976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매칭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33335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61310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6156435" y="3799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대기방에 </a:t>
            </a:r>
            <a:r>
              <a:rPr lang="en-US" altLang="ko-KR" sz="2000" dirty="0"/>
              <a:t>4</a:t>
            </a:r>
            <a:r>
              <a:rPr lang="ko-KR" altLang="en-US" sz="2000" dirty="0"/>
              <a:t>명 모임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3358951" y="3785928"/>
            <a:ext cx="21675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서버 응답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TMA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알고리즘을 통해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요청자가 참가할 수 있는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대기방이 있는 지 확인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요청자의 위치를 유일한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가중치로 판단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유저가 참가한 대기방의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메타 정보를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json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반환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568450" y="1892711"/>
            <a:ext cx="1646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현재 위치와</a:t>
            </a:r>
            <a:endParaRPr lang="en-US" altLang="ko-KR" sz="2000" dirty="0"/>
          </a:p>
          <a:p>
            <a:r>
              <a:rPr lang="ko-KR" altLang="en-US" sz="2000" dirty="0"/>
              <a:t>함께 서버에 </a:t>
            </a:r>
            <a:endParaRPr lang="en-US" altLang="ko-KR" sz="2000" dirty="0"/>
          </a:p>
          <a:p>
            <a:r>
              <a:rPr lang="ko-KR" altLang="en-US" sz="2000" dirty="0"/>
              <a:t>매칭 요청</a:t>
            </a:r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116734" y="189271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서버 이벤트 수신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145415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2D2BF4CB-FDC8-4929-88C5-7C2DE1614AC6}"/>
              </a:ext>
            </a:extLst>
          </p:cNvPr>
          <p:cNvSpPr txBox="1"/>
          <p:nvPr/>
        </p:nvSpPr>
        <p:spPr>
          <a:xfrm>
            <a:off x="6174505" y="433197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성공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대기방의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명을 채팅방에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밀어넣고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각각에게 매칭 성공을 이벤트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푸쉬로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알린다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483926" y="2834415"/>
            <a:ext cx="2138288" cy="618397"/>
            <a:chOff x="-1743850" y="4073719"/>
            <a:chExt cx="2138288" cy="618397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21210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요청 후 서버 이벤트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푸쉬를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기다린다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0E1D92D7-2F10-497D-A6C0-7F5A73FF9E4B}"/>
              </a:ext>
            </a:extLst>
          </p:cNvPr>
          <p:cNvSpPr txBox="1"/>
          <p:nvPr/>
        </p:nvSpPr>
        <p:spPr>
          <a:xfrm>
            <a:off x="8116734" y="2674807"/>
            <a:ext cx="187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이벤트를 비동기 수신하고 매칭 성공 팝업을 띄운다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F950745B-5785-4312-8FFC-6E2FA3D7FF04}"/>
              </a:ext>
            </a:extLst>
          </p:cNvPr>
          <p:cNvGrpSpPr/>
          <p:nvPr/>
        </p:nvGrpSpPr>
        <p:grpSpPr>
          <a:xfrm>
            <a:off x="1476094" y="7110020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B54EC2-F539-41B6-B904-B634BF3E6E99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B1FDE8B-887F-4877-92A1-28E7A6710FDE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1CE1E0B-BA8E-4168-8EA7-9F3D78D58917}"/>
              </a:ext>
            </a:extLst>
          </p:cNvPr>
          <p:cNvGrpSpPr/>
          <p:nvPr/>
        </p:nvGrpSpPr>
        <p:grpSpPr>
          <a:xfrm>
            <a:off x="4297154" y="7009998"/>
            <a:ext cx="2437016" cy="962658"/>
            <a:chOff x="1971404" y="4162025"/>
            <a:chExt cx="2437016" cy="762615"/>
          </a:xfrm>
          <a:solidFill>
            <a:schemeClr val="accent3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CC2F833E-19D8-4B1C-B40E-86014B6E433C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7F5D0212-ABC9-4601-88F0-B99D170900F9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59E085-D8E7-9F71-9F73-A2D0ADD80CD9}"/>
              </a:ext>
            </a:extLst>
          </p:cNvPr>
          <p:cNvSpPr txBox="1"/>
          <p:nvPr/>
        </p:nvSpPr>
        <p:spPr>
          <a:xfrm>
            <a:off x="93651" y="2390506"/>
            <a:ext cx="1208652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Client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0F0AA-EAAC-82E8-C230-3EF70F183D7C}"/>
              </a:ext>
            </a:extLst>
          </p:cNvPr>
          <p:cNvSpPr txBox="1"/>
          <p:nvPr/>
        </p:nvSpPr>
        <p:spPr>
          <a:xfrm>
            <a:off x="105238" y="3951066"/>
            <a:ext cx="1208652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</a:rPr>
              <a:t>Server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039831" y="2950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5665" y="725977"/>
            <a:ext cx="3574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Haversine formula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801543" y="672812"/>
            <a:ext cx="344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Vincenty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formula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7817E-522A-6A63-58DD-E7C2B946CE5B}"/>
              </a:ext>
            </a:extLst>
          </p:cNvPr>
          <p:cNvSpPr txBox="1"/>
          <p:nvPr/>
        </p:nvSpPr>
        <p:spPr>
          <a:xfrm>
            <a:off x="935665" y="1811827"/>
            <a:ext cx="44364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Vincenty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formula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대비 가볍지만 더  낮은 정밀도를 가진다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오차율은 약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0.1%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1km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위치 당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1m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오차를 가진다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해당 어플리케이션은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500m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이내의 </a:t>
            </a:r>
            <a:r>
              <a:rPr lang="ko-KR" altLang="en-US" sz="20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매칭을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수행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0.1%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50cm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오차를 가짐으로 오차의 리스크가 미미</a:t>
            </a:r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따라서 </a:t>
            </a:r>
            <a:r>
              <a:rPr lang="en-US" altLang="ko-KR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Haversine </a:t>
            </a:r>
            <a:r>
              <a:rPr lang="ko-KR" altLang="en-US" sz="2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공식을 해당 어플리케이션에 채용</a:t>
            </a:r>
            <a:endParaRPr lang="en-US" altLang="ko-KR" sz="2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580DA-7F6B-CFDA-52EA-2FB1C43D081A}"/>
              </a:ext>
            </a:extLst>
          </p:cNvPr>
          <p:cNvSpPr txBox="1"/>
          <p:nvPr/>
        </p:nvSpPr>
        <p:spPr>
          <a:xfrm>
            <a:off x="7688285" y="1741640"/>
            <a:ext cx="39258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Haversine formula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대비 정밀하지만 더 무거운 공식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지구가 완벽한 구가 아닌 타원임을 고려한 곡률이 수식에 반영된다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어플리케이션이 무거워질 것을 고려하여 채용하지 않음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441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채팅 </a:t>
            </a:r>
            <a:r>
              <a:rPr kumimoji="1" lang="en-US" altLang="ko-KR" sz="3600" spc="-300" dirty="0">
                <a:latin typeface="+mn-ea"/>
              </a:rPr>
              <a:t>STOMP </a:t>
            </a:r>
            <a:r>
              <a:rPr kumimoji="1" lang="ko-KR" altLang="en-US" sz="3600" spc="-300" dirty="0">
                <a:latin typeface="+mn-ea"/>
              </a:rPr>
              <a:t>통신 흐름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13305" y="4405169"/>
            <a:ext cx="10043695" cy="2452829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6110360" y="3267977"/>
            <a:ext cx="1023743" cy="482600"/>
            <a:chOff x="5336865" y="3267977"/>
            <a:chExt cx="1023743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336865" y="3278444"/>
              <a:ext cx="102374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Socket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25807" y="4684204"/>
            <a:ext cx="954176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구독자들은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“/topic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경로를 구독하고 있는 상황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발신자는 서버를 통한 가공 및 처리를 위해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/app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주소로 메시지를 송신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가공을 마친 메시지는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DB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저장을 위해 카프카 파이프를 통해 서버로 전달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가공을 마친 메시지는 또한 전송을 위해 메시지 브로커에게 전달됨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메시지브로커는 토픽을 구독중인 구독자들에게 최종적으로 전달 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9E4E5-0C40-7EC8-C04B-270A6ACC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05" y="1259144"/>
            <a:ext cx="10043695" cy="32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서버 튜닝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2604604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458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JPA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N+1</a:t>
            </a:r>
            <a:r>
              <a:rPr lang="ko-KR" altLang="en-US" sz="2400" dirty="0">
                <a:latin typeface="+mj-ea"/>
                <a:ea typeface="+mj-ea"/>
              </a:rPr>
              <a:t>문제 해결 및 쿼리 튜닝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96F8152-2FC4-D066-2AB4-12BD7CC3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1" y="2653449"/>
            <a:ext cx="6147154" cy="327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클라이언트 개선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Api</a:t>
            </a:r>
            <a:r>
              <a:rPr lang="ko-KR" altLang="en-US" sz="2400" dirty="0">
                <a:latin typeface="+mj-ea"/>
                <a:ea typeface="+mj-ea"/>
              </a:rPr>
              <a:t> 호출 횟수 감소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7B37011-870E-FACB-E09C-D78EB330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00" y="2526633"/>
            <a:ext cx="5327411" cy="39781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8D00325-2C80-EEA0-81D5-7474B8724D7D}"/>
              </a:ext>
            </a:extLst>
          </p:cNvPr>
          <p:cNvGrpSpPr/>
          <p:nvPr/>
        </p:nvGrpSpPr>
        <p:grpSpPr>
          <a:xfrm>
            <a:off x="6817374" y="2766368"/>
            <a:ext cx="5578273" cy="2705910"/>
            <a:chOff x="7283578" y="2836791"/>
            <a:chExt cx="5578273" cy="2705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69E899-BFE2-A702-B6FE-1C0B21E43CD3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23863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클라이언트 측 로컬 저장소 활용을 통해 불필요한 </a:t>
              </a:r>
              <a:r>
                <a:rPr lang="en-US" altLang="ko-KR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 제거 및 최적화</a:t>
              </a: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필요할 때만 </a:t>
              </a:r>
              <a:r>
                <a:rPr lang="en-US" altLang="ko-KR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호출을 통한 데이터 동기화를 진행하도록 설계 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ex)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채팅방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참가</a:t>
              </a: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결과적으로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채팅방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목록 요청 </a:t>
              </a:r>
              <a:r>
                <a:rPr lang="en-US" altLang="ko-KR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호출 횟수는 한 사이클에 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번에서 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번으로 감소</a:t>
              </a:r>
              <a:endPara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BB4DC03-BE8A-4691-7FAD-8403762C459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07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아쉬운 점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1137ED-6BE4-4085-94FC-AC857E982AA6}"/>
              </a:ext>
            </a:extLst>
          </p:cNvPr>
          <p:cNvGrpSpPr/>
          <p:nvPr/>
        </p:nvGrpSpPr>
        <p:grpSpPr>
          <a:xfrm>
            <a:off x="1393391" y="1409448"/>
            <a:ext cx="10344387" cy="4974672"/>
            <a:chOff x="962743" y="1643128"/>
            <a:chExt cx="10344387" cy="4974672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352937-9BFB-404B-9277-E4491F1501D1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87A0C6-06A4-4C6A-9048-DF1F4CAE41FD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7F0F62E-C8C8-4D37-8B6A-07DFE3E968FB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C24D7-2CFA-4C3E-904F-8BBB0ABB1CC7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91AC09-5A49-4B35-B35E-034F4BB001EB}"/>
                </a:ext>
              </a:extLst>
            </p:cNvPr>
            <p:cNvSpPr txBox="1"/>
            <p:nvPr/>
          </p:nvSpPr>
          <p:spPr>
            <a:xfrm>
              <a:off x="4006286" y="4814762"/>
              <a:ext cx="15119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인프라 및 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웹 서버 구축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81BDE4-B6AE-4434-A2CB-2871FD79DF2F}"/>
                </a:ext>
              </a:extLst>
            </p:cNvPr>
            <p:cNvSpPr txBox="1"/>
            <p:nvPr/>
          </p:nvSpPr>
          <p:spPr>
            <a:xfrm>
              <a:off x="6317897" y="4613112"/>
              <a:ext cx="22236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플러터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등의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하이브리드 앱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크로스 플랫폼 개발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2F077-1353-4ADD-96B0-9A045E056C56}"/>
                </a:ext>
              </a:extLst>
            </p:cNvPr>
            <p:cNvSpPr txBox="1"/>
            <p:nvPr/>
          </p:nvSpPr>
          <p:spPr>
            <a:xfrm>
              <a:off x="5138144" y="2812177"/>
              <a:ext cx="19864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매칭 알고리즘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가중 평가 다중화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910700-BB8D-443F-BF71-10B1C8812FF9}"/>
                </a:ext>
              </a:extLst>
            </p:cNvPr>
            <p:cNvSpPr txBox="1"/>
            <p:nvPr/>
          </p:nvSpPr>
          <p:spPr>
            <a:xfrm>
              <a:off x="962743" y="4801918"/>
              <a:ext cx="263303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가정용 네트워크의 한계로 </a:t>
              </a:r>
              <a:r>
                <a:rPr lang="ko-KR" altLang="en-US" sz="1600" dirty="0" err="1"/>
                <a:t>포트포워딩</a:t>
              </a:r>
              <a:r>
                <a:rPr lang="ko-KR" altLang="en-US" sz="1600" dirty="0"/>
                <a:t> 외부 서비스 실패</a:t>
              </a:r>
              <a:endParaRPr lang="en-US" altLang="ko-KR" sz="1600" dirty="0"/>
            </a:p>
            <a:p>
              <a:pPr algn="just"/>
              <a:r>
                <a:rPr lang="ko-KR" altLang="en-US" sz="1600" dirty="0"/>
                <a:t>웹서버의 리버스 프록시</a:t>
              </a:r>
              <a:r>
                <a:rPr lang="en-US" altLang="ko-KR" sz="1600" dirty="0"/>
                <a:t>, </a:t>
              </a:r>
              <a:r>
                <a:rPr lang="ko-KR" altLang="en-US" sz="1600" dirty="0" err="1"/>
                <a:t>로드밸런싱을</a:t>
              </a:r>
              <a:r>
                <a:rPr lang="ko-KR" altLang="en-US" sz="1600" dirty="0"/>
                <a:t> 통해 </a:t>
              </a:r>
              <a:r>
                <a:rPr lang="en-US" altLang="ko-KR" sz="1600" dirty="0"/>
                <a:t>logical</a:t>
              </a:r>
              <a:r>
                <a:rPr lang="ko-KR" altLang="en-US" sz="1600" dirty="0"/>
                <a:t>한 분산환경도 구축해보고 싶었는데 아쉬움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669053-E0BF-4354-BC30-182FD2AEF580}"/>
                </a:ext>
              </a:extLst>
            </p:cNvPr>
            <p:cNvSpPr txBox="1"/>
            <p:nvPr/>
          </p:nvSpPr>
          <p:spPr>
            <a:xfrm>
              <a:off x="8674100" y="4801917"/>
              <a:ext cx="263303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현재 서비스를 안드로이드 만을 지원하도록 만들었는데 학생들 대부분이 아이폰을 쓴다는 사실을 간과</a:t>
              </a:r>
              <a:endParaRPr lang="en-US" altLang="ko-KR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1C7F7-A215-42FF-BE76-CBAFF8550AA4}"/>
                </a:ext>
              </a:extLst>
            </p:cNvPr>
            <p:cNvSpPr txBox="1"/>
            <p:nvPr/>
          </p:nvSpPr>
          <p:spPr>
            <a:xfrm>
              <a:off x="7647857" y="2070100"/>
              <a:ext cx="263303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현재 매칭 서비스는 매칭 알고리즘의 유일한 가중치로 유저와의 거리를 평가하는데 같은 성별 매칭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최소 인원 설정 매칭 등등 여러 가중 평가 요소를 넣지 못한 것이 아쉬움</a:t>
              </a:r>
              <a:r>
                <a:rPr lang="en-US" altLang="ko-KR" sz="1600" dirty="0"/>
                <a:t>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0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645650" y="2611120"/>
              <a:ext cx="49007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DB0C-3C67-4C22-9508-9634DE2B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F27C6FF-AB8F-4969-9E76-43B418709646}"/>
              </a:ext>
            </a:extLst>
          </p:cNvPr>
          <p:cNvGrpSpPr/>
          <p:nvPr/>
        </p:nvGrpSpPr>
        <p:grpSpPr>
          <a:xfrm>
            <a:off x="6613727" y="1368708"/>
            <a:ext cx="5578273" cy="4288858"/>
            <a:chOff x="7283578" y="1932234"/>
            <a:chExt cx="5578273" cy="42888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037EE-294D-4DE8-A59C-90827572B732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30647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그리워 멀리 하나에 이름과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무엇인지 별에도 어머니 이름자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슬퍼하는 너무나 위에 된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없이 별에도 이름을 나는 풀이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부끄러운 시와 계절이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묻힌 속의 이웃 하나의 사랑과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위에 강아지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새겨지는 별 불러 어머니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것은 별들을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된 슬퍼하는 못 별 시인의 사랑과 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멀리 그러나 이런 겨울이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라이너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쓸쓸함과 버리었습니다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나는 청춘이 이네들은 언덕 이런 멀리 하나에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어머니 한 헤는 내일 계절이 까닭입니다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4AB43A-EED3-4FEC-B8D6-32093DA2F829}"/>
                </a:ext>
              </a:extLst>
            </p:cNvPr>
            <p:cNvSpPr txBox="1"/>
            <p:nvPr/>
          </p:nvSpPr>
          <p:spPr>
            <a:xfrm>
              <a:off x="7283579" y="1932234"/>
              <a:ext cx="4079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19435-F7ED-4741-8C40-CE2ABCE61628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60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1493520"/>
            <a:ext cx="5427617" cy="3676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401999" y="2828835"/>
            <a:ext cx="5388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BANANA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F8ADC9-F421-4E4C-9643-EA4DC0E0E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05" y="-600165"/>
            <a:ext cx="579723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9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7B8C3-8203-437B-AFB0-A593166B3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9" y="1728732"/>
            <a:ext cx="3204542" cy="3204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15701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봄이 아무 아스라히 한 추억과 묻힌 봅니다</a:t>
            </a:r>
            <a:r>
              <a:rPr lang="en-US" altLang="ko-KR" sz="2800" i="1" dirty="0"/>
              <a:t>. </a:t>
            </a:r>
          </a:p>
          <a:p>
            <a:r>
              <a:rPr lang="ko-KR" altLang="en-US" sz="2800" i="1" dirty="0"/>
              <a:t>이름자 별빛이 써 같이 별 시와 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구현 핵심 지점들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4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089335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6031852" y="5637147"/>
            <a:ext cx="659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매칭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2003443" y="5637147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집회 정보</a:t>
            </a:r>
          </a:p>
        </p:txBody>
      </p:sp>
      <p:pic>
        <p:nvPicPr>
          <p:cNvPr id="7" name="그래픽 6" descr="광고">
            <a:extLst>
              <a:ext uri="{FF2B5EF4-FFF2-40B4-BE49-F238E27FC236}">
                <a16:creationId xmlns:a16="http://schemas.microsoft.com/office/drawing/2014/main" id="{6DA1555B-2C01-4A46-AA53-32FC4A82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78" y="2727243"/>
            <a:ext cx="1627126" cy="1627126"/>
          </a:xfrm>
          <a:prstGeom prst="rect">
            <a:avLst/>
          </a:prstGeom>
        </p:spPr>
      </p:pic>
      <p:pic>
        <p:nvPicPr>
          <p:cNvPr id="9" name="그래픽 8" descr="비행기">
            <a:extLst>
              <a:ext uri="{FF2B5EF4-FFF2-40B4-BE49-F238E27FC236}">
                <a16:creationId xmlns:a16="http://schemas.microsoft.com/office/drawing/2014/main" id="{DC088FA2-102B-4C77-85CE-EFBDA6FF8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454" y="2773835"/>
            <a:ext cx="1533941" cy="15339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89D3D6CA-8F16-460A-BB9B-C7E9E7D81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5929" y="2550286"/>
            <a:ext cx="1898142" cy="18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4A94F575-0977-4DF0-B2D2-074AF51B6415}"/>
              </a:ext>
            </a:extLst>
          </p:cNvPr>
          <p:cNvSpPr/>
          <p:nvPr/>
        </p:nvSpPr>
        <p:spPr>
          <a:xfrm>
            <a:off x="2733040" y="2387600"/>
            <a:ext cx="6725920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0D763-9B69-4871-9BCE-B18FFE03D79B}"/>
              </a:ext>
            </a:extLst>
          </p:cNvPr>
          <p:cNvSpPr txBox="1"/>
          <p:nvPr/>
        </p:nvSpPr>
        <p:spPr>
          <a:xfrm>
            <a:off x="3038111" y="3167390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D9203-F536-4927-A130-7B5706440F60}"/>
              </a:ext>
            </a:extLst>
          </p:cNvPr>
          <p:cNvSpPr txBox="1"/>
          <p:nvPr/>
        </p:nvSpPr>
        <p:spPr>
          <a:xfrm>
            <a:off x="3038111" y="4794172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03530-0342-4267-8149-5047A671E2BB}"/>
              </a:ext>
            </a:extLst>
          </p:cNvPr>
          <p:cNvSpPr txBox="1"/>
          <p:nvPr/>
        </p:nvSpPr>
        <p:spPr>
          <a:xfrm>
            <a:off x="2882166" y="1540608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어머니 한 헤는 내일 계절이 까닭입니다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9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188516" y="5403636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슬퍼하는 못 별 시인의 사랑과 있습니다</a:t>
            </a:r>
            <a:r>
              <a:rPr lang="en-US" altLang="ko-KR" sz="3600" i="1" dirty="0"/>
              <a:t>. 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프로젝트 배경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9037" y="5218625"/>
            <a:ext cx="2947543" cy="836135"/>
            <a:chOff x="1722277" y="4682797"/>
            <a:chExt cx="2947543" cy="836135"/>
          </a:xfrm>
        </p:grpSpPr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인상되는 택시 요금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22E95D72-3C72-4534-9937-92A4C8589CF7}"/>
              </a:ext>
            </a:extLst>
          </p:cNvPr>
          <p:cNvSpPr txBox="1"/>
          <p:nvPr/>
        </p:nvSpPr>
        <p:spPr>
          <a:xfrm>
            <a:off x="5046109" y="5218625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특수한 상황에 택시 이용</a:t>
            </a:r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을</a:t>
            </a:r>
            <a:endParaRPr kumimoji="1" lang="en-US" altLang="ko-KR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rPr>
              <a:t>피할 수 없는 학생들</a:t>
            </a:r>
            <a:endParaRPr kumimoji="1"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38DB3BD6-6B29-43C4-B17E-6F3FE1C6280F}"/>
              </a:ext>
            </a:extLst>
          </p:cNvPr>
          <p:cNvSpPr txBox="1"/>
          <p:nvPr/>
        </p:nvSpPr>
        <p:spPr>
          <a:xfrm>
            <a:off x="8914721" y="5209529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택시 동승자를 구하기 위해 </a:t>
            </a:r>
            <a:endParaRPr kumimoji="1"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kumimoji="1"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커뮤니티를 이용하는 학생들</a:t>
            </a:r>
            <a:endParaRPr kumimoji="1" lang="ja-JP" altLang="en-US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D6A42B0-3C6E-8051-808D-B0EB0FB0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12" y="1430105"/>
            <a:ext cx="3462315" cy="34911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2458DB-5874-3F9E-92EE-7AE45C6F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67" y="1430105"/>
            <a:ext cx="3133377" cy="13491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801AC8-7B38-0F19-BA82-172A859D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16" y="2948622"/>
            <a:ext cx="3119408" cy="19726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C106D0-328B-95D0-E4D7-2E6E7C3DF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078" y="1601181"/>
            <a:ext cx="3252059" cy="8711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7496987-6C15-882F-891E-AF66A0481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984" y="1411357"/>
            <a:ext cx="3743016" cy="34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094BA3-B0CA-4DCD-BE11-2B4A624E2402}"/>
              </a:ext>
            </a:extLst>
          </p:cNvPr>
          <p:cNvSpPr txBox="1"/>
          <p:nvPr/>
        </p:nvSpPr>
        <p:spPr>
          <a:xfrm>
            <a:off x="3693153" y="2367171"/>
            <a:ext cx="4643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부끄러운 시와 계절이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</a:t>
            </a:r>
            <a:endParaRPr lang="ko-KR" altLang="en-US" sz="24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6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E30DA-C6C3-4E46-B72A-59B5B60A1ACC}"/>
              </a:ext>
            </a:extLst>
          </p:cNvPr>
          <p:cNvGrpSpPr/>
          <p:nvPr/>
        </p:nvGrpSpPr>
        <p:grpSpPr>
          <a:xfrm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7BA3F-30C7-4496-839C-D7A562F2AB9F}"/>
                </a:ext>
              </a:extLst>
            </p:cNvPr>
            <p:cNvSpPr txBox="1"/>
            <p:nvPr/>
          </p:nvSpPr>
          <p:spPr>
            <a:xfrm>
              <a:off x="845684" y="21559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1029B-CA52-4D16-9E9B-175EE4B5AA8E}"/>
                </a:ext>
              </a:extLst>
            </p:cNvPr>
            <p:cNvSpPr txBox="1"/>
            <p:nvPr/>
          </p:nvSpPr>
          <p:spPr>
            <a:xfrm>
              <a:off x="10156647" y="281939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/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67851E-6AE7-453C-861D-65C6042D6051}"/>
              </a:ext>
            </a:extLst>
          </p:cNvPr>
          <p:cNvSpPr txBox="1"/>
          <p:nvPr/>
        </p:nvSpPr>
        <p:spPr>
          <a:xfrm>
            <a:off x="2178356" y="3097252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bg1"/>
                </a:solidFill>
              </a:rPr>
              <a:t>슬퍼하는 못 별 시인의 사랑과 있습니다</a:t>
            </a:r>
            <a:r>
              <a:rPr lang="en-US" altLang="ko-KR" sz="3600" i="1" dirty="0">
                <a:solidFill>
                  <a:schemeClr val="bg1"/>
                </a:solidFill>
              </a:rPr>
              <a:t>. </a:t>
            </a:r>
            <a:endParaRPr lang="ko-KR" alt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4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224278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A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C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0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C19B8E5-CFE9-471E-8A1D-3A61E42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9857"/>
              </p:ext>
            </p:extLst>
          </p:nvPr>
        </p:nvGraphicFramePr>
        <p:xfrm>
          <a:off x="1199037" y="1612309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4865274" cy="482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67438B0-9437-44B9-B8A9-0B9CB23C0DBC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382757A-5DB1-4CC7-8A61-753356B80950}"/>
              </a:ext>
            </a:extLst>
          </p:cNvPr>
          <p:cNvGrpSpPr/>
          <p:nvPr/>
        </p:nvGrpSpPr>
        <p:grpSpPr>
          <a:xfrm>
            <a:off x="6799183" y="1269084"/>
            <a:ext cx="4541574" cy="4833448"/>
            <a:chOff x="6799183" y="1723944"/>
            <a:chExt cx="4541574" cy="4833448"/>
          </a:xfrm>
          <a:solidFill>
            <a:schemeClr val="bg2">
              <a:lumMod val="25000"/>
            </a:schemeClr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D3C11B6-4D3A-4D9E-9C6A-E136A3888C11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B1DC798-0D01-42DD-BA8B-1B9904FA69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03193D29-A69A-40C4-AE7C-6A3DE5C5A2B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F3A1899-571E-426F-A508-0A849B976E6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665B69-8233-4F07-88EE-43D5D8C1B178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A88E638-B83F-4F66-B67E-0C595E7C8BB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7C63B4B4-C2F2-4CB7-A79C-E3329F31931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56885FA-E20D-4F35-BEA1-1C3B68A5259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2659431-358C-4F3C-9C9B-ACC722AAC4D8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722DC81-5520-44E1-8AC8-E42056CF5E59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F101B67B-D757-4D26-8781-BEEFBF5F64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EE37533-2967-4D43-9487-21D1AC5C7328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71AE667-BFEA-4432-A8BA-EC3B77E5E6F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A83E5EE-DF71-4B9E-A7AC-C0F610B1532E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1835B7E9-6432-4161-917A-F716F9A0CF0C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91C6CD38-330F-46B1-ADBD-730D8668A0F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06CD2B7-5415-4A70-91AF-8364DEF39E3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03F61F81-D6C9-4804-BED5-BE1FD46B2E9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1719D6D-41A9-4B86-BC15-E82DDA03952E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E4086B9-728D-45FC-B7E6-ADA5D3182F89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5936192E-A9C1-4D3A-832B-83783C1801CC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4007A-34B6-416C-820F-B6BFA0CD27FF}"/>
              </a:ext>
            </a:extLst>
          </p:cNvPr>
          <p:cNvGrpSpPr/>
          <p:nvPr/>
        </p:nvGrpSpPr>
        <p:grpSpPr>
          <a:xfrm>
            <a:off x="488686" y="1230306"/>
            <a:ext cx="11219581" cy="4838958"/>
            <a:chOff x="828674" y="1206872"/>
            <a:chExt cx="11219581" cy="4838958"/>
          </a:xfrm>
          <a:solidFill>
            <a:schemeClr val="bg2">
              <a:lumMod val="25000"/>
            </a:scheme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C045ABD-0504-475A-892B-5B11A7C2AF4D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3E20D9C-8ED1-4BB7-903C-A7900E687E73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3533FA1-8A91-448A-B70C-EFC6607241A4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707CA5D-1CBB-435D-B229-F2D334823BD0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0974448-CFD5-4892-94BA-6939EABACCB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91419D-5367-4D45-8EB0-BCB30F1AABA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16040-0E13-4DAF-AC67-690356BA81F2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8AD6293-160B-4EC5-8991-CE4CA405433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47D9400-A4F5-4C0C-8439-F869F8CE514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FE7921-921B-461B-8F1E-DF4B6964E55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758EBA-D671-44AF-A348-8536D3D1F5A1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B01C351-E848-443A-8B2F-97C7A6061CB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C1FFC1D-BFF2-4F75-A109-217AB509D1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DBCDF34-1A2A-4A02-83B6-03EB2CBB795C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015E68E-9659-4770-A396-EC411202C6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D691595-01FC-494E-ADC5-12B7CC6E3ABB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742305A-C5F1-4028-AFAD-A5BCF40828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D787ED9-12A7-4ADD-9390-0D99C73E102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C3E56DA-554B-44EF-BAEE-91C1D798E5A1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B15CFA8-FA37-4855-9DF5-4A6769D7B63D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60E79D4-B431-4065-82E5-B49ADC1B4009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DF31B4B-A81D-45CA-B6C6-0FF587DB774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481E55A-1C8B-4ADB-9160-A3D21BB73ACC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2926835-70F5-4021-8601-74D1104A4CC4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E09DD7D-1806-4345-BF5D-220FD189B5E4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86985BA-EDE1-4BA1-AF63-47483D72AF37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F750540-860D-46C2-8210-C961B1D2B6D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CA03223-67E2-4C74-8E3D-6A1B80283A96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A6D42D0-C1B6-46E9-8962-DC19168CD20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B5341F3-2E53-45B2-BD2B-02B98B299298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DF561BB-89AB-4BB5-BBCB-4C57AB3A0DF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F3D9B72-92E7-45CA-927C-0A46903EE85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87422D8-7831-4ECA-A21D-F0C77D6E96A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D459820-A4DB-4F75-880E-74D6B2A9F6BF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80AB16-67C0-484A-A888-4E9249289247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6702156-4970-4C95-BB0D-2921E893832D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F746A9B-61B7-4C5D-9763-70132A6B6324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7EA82-7AE1-4E14-B65B-976B63D38795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E51A4F5-62AC-47EB-A978-EBE94C28E7E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86E46EE-5B68-45F0-9C3D-254F503F495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53F539B-32C9-45C9-A2DD-0F2D33FAA79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3165A00-6093-45CF-980C-A9C52DB303E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C6CB783-E655-4CCF-9D43-EBDAFBA801BF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4EE1C8C-556A-4826-9D4F-9EC22974F121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F2D9B7C-A2B4-4E10-88E1-94C6A8FFE0B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D8F4998-4A73-4DCD-B5ED-55D3D4B95F4B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5DC873F-030D-4D33-9C62-FCD2B5EDF1A3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48BCB0B-D4E0-4622-BACC-B1846395AC9D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FB86C81-E42A-4464-9B8E-11318DA7A84C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F7670B3-A6AE-48FB-8E83-BE1F614557B4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1859FC2-625D-45B7-AEB4-5E5F9CCD787B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8A466C0-829E-4C98-AA49-117813909F39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0A23B46-BDA3-49A0-82DF-966AE6FD22F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8B7CCAD-E587-470C-A224-1B903A7D22F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7A1BF86-4275-4FBD-ADA2-EDD3535DC2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8E13448-BC43-4A48-B0A2-8A12340059B4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F634000-F15E-427E-823D-D79EB059B1D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3413B7E-2FBB-4911-8E2C-4D2422897E5F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18E0C5-AD5C-4793-A462-50553BCF821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C101AB1-AC06-4C85-97F0-E3191F359064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57A6C331-81F0-496B-A387-DA139B4D73F7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89BA51A-2DAF-4D54-8B81-8033B0A8E39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474F63C-EC1F-4DD0-8F97-5BF4B022522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7C66112-C261-443A-B2D6-C32AEB30C2F1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FCDDDAC-6279-4AD6-A3CB-4CC7991B39B0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CFB3375B-575F-4D7C-AA1F-3EFE9185A86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FB0EAFC-77E4-4EB5-81DB-2F6D2691570E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6EE5ACD-5E55-4A56-97A1-5FCE6DBA871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A9D11F4-F3F1-470E-81CC-1A46364A257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726A4C36-FD1C-4637-BC1B-44397F9CDC39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FDA1FF1-A0A8-4090-A7AF-77E6DDD439FB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EF6AC3A-389D-4EFF-838B-2E424313A22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AC49B5F-0968-43E1-A6EB-353392033DA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2A3B8A8-CBFD-41D2-968D-2008C91D0D65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2B31855-22B1-4315-9B7A-A0420004811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CB6F1CCC-ACB0-4CD9-8825-7951C557744E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D4639A3-BFFA-4052-B5DB-1C2D853525CA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8B58BB99-68B1-45F7-AF16-BB1412589AC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0B5ED62-56AD-41C7-9327-8F892D1C7569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F966A7C-4578-4F58-BA94-4A0C9ADDA383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2738903B-6E67-479D-83DD-F7C9DD6DC7F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BE3D906-3A8C-451E-B3DA-85F421F91BA5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7D3BFD0-62B1-4BF5-AF43-9C5F1DDBAC9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A4EA015-483D-4415-9CB4-0FB15637E664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A9E3521-6042-4015-B941-7F3A6E3AEBD2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D6E83908-FFD8-44F9-9B52-89EBDA364C27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AA436DB4-91B5-4BC1-A79A-C318AE3A6287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B15E0B9E-856A-42CF-B149-0A9DBE605E7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EEA3F946-5A2B-4F0D-B0A2-C769D7E17A8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0AA0D41E-B21C-4466-8EBB-BDC646926906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4CBC226-D294-49F3-96C0-40169960A0A9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0451BB6-4F25-48A4-89CD-5C1ACD0D4EF5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07EF59-A21C-4677-B334-F729304B370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0B2001F-245E-45C3-BB5E-379BEB1EFC9E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FA1D301-70A3-4D17-A22D-42E9D931A818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4B1B0-37DB-4C81-BE34-353A8BE29AF3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F2996531-1594-4F87-BB7F-1B46812B8692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0F0E9B4-3639-4027-83F3-B3299A3524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C678C25-2BC0-48C8-9239-A0F181AA729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2D6C63C-CA7F-453E-969D-A0CA838C7A38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E80210A-0725-499A-9E88-8F03F98BE40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4ED5525-42F8-496F-B5CF-DE6FA992DC5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586B20E0-D363-4B28-924C-0B288C69635F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FE2E652-2C80-4902-A317-607D602E2A4B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991869C-AC66-441E-852A-298D461B7CA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C4AE502-8AAF-4230-A6A0-3555BEB25E1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6FA6264-B31E-41A5-9430-547B471B9141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28A6D22-2528-4718-86B6-2D8CE75E3FCB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E928A9B-3F80-4F13-851D-730245FD08C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4AA2E90-1C22-4232-BBE4-CA5AF15B68E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199A9A6A-D7D2-4FC0-9121-B964D9A6E43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D2D15EE-D644-4DA9-9684-B2ADEBFDED5A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2C12E9B-DED9-439F-86FD-5C7E16A0C3D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00DCF1D-4C78-4D22-A014-3C35AC80087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6995AAC-9270-4A7B-900B-7EF04E8ABB82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FC08BA5-D3F6-4248-B1F0-C34F453E816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1B00DFD7-48C1-48FA-A69D-BD742554514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3978D32-F15A-4BA4-B286-1643F9A3766F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EFD6A72-80CB-4C77-B201-E6BB959D8E7C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97BC29C-BFDE-48C8-A396-5FEB4134375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72C2EAB-38DF-4B30-9C6C-9558E56EB28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97CDE60-3AD1-43BD-8EB6-B3A55DFF155E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C45F48B-43E2-462C-AF0B-134B7632FF91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9678D9C-46BE-4709-BFC4-714824555DAD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1D3DF40-0C84-4E5A-B83C-C92C3A3D5235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1F8DB23C-EBE2-4684-A1E1-D7C16826144C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8C52CA7-7550-4709-A381-886019AB00D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AFACF2C-1BF5-4E85-BEFB-8851B698EA0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4559F713-23E5-4D24-915D-2F14119F78D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5B94353-46B0-4706-A99C-419B6D99F1F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27FDD4C-19ED-4C04-BD03-A8EAD3646E20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66BE8A-98CF-4440-A188-AA75615B79E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AD19E05-8D98-4C26-8F80-725B52BC2245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4BCBC5A-751B-42D1-A948-338A02B576C7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BE8C4826-2FE6-48FD-90AE-EC271B01EEC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ACB7D62F-D5AA-4676-918A-FBC9F424955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AC84A4E-686B-4357-A09D-E4FF9B68F03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19DE589-DEB0-47DB-9A19-99FC49F6834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86276D3-56F4-4905-8D48-87691058C67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720CA05-6F6A-42BE-B874-7BDE3BCB82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F52F1741-A448-4A44-B729-4B888E2BC2D2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90E5100-6F58-4DF9-A7AC-2F42E22FBD0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9FDA648-27B6-4D30-B12D-19955C5362E4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EA920127-791D-433D-B89F-E011E4A0950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6D9F62C-7D33-4451-9707-95FDF57D3B97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F47688F-A3C6-4957-BE7B-87EC12ECF189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9E53B4E-7DD4-4A3E-AE2E-15152D3F6631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FF4028D8-ADF7-4B2C-8C94-BB9930964B2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0B3438B-6E74-4FE2-B202-3B08E4491402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7507228-3419-49A0-A2D0-F4DF4523991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89E9D87A-EAC9-43E3-AB70-D7D20BE6FAE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6A2FFC6-2888-4E3D-B2CC-E723F204099D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7C986A7E-9A35-4E23-87C9-20B09121628A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4CFB58D-3EDF-40A1-B60F-58CC6FE01CF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C6D53F9-9AD3-4788-93C3-75F86E01671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7196192B-43EC-4AB9-8C71-B2FAAFB9EF67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F097672-DE42-405A-93FC-4A868DCA86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3579A09-BBEA-48C5-9E37-430FE596E4E5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BB22802-7126-414A-ADDE-61BD5CA474A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BA0EDF12-0470-4686-A037-D1782BE817CD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83095FD5-5410-4D75-97EC-64DB9523B9E4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E2A949D-4E78-4764-B2CF-B3E926ADC49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28291C0F-86A1-4487-A602-966391030209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3522E6D-F99E-4C13-BBDD-939212FCE0F9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EB4EEEC-0D4D-47FE-9A24-4E2C7B148D75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C5106169-54AB-4E7F-B5DA-C5E3CD425720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4181EF58-554B-4498-9256-ED54F69C92C8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6210ACA2-E7EE-4FFA-A45C-F8E9018C45BF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0E0133C-9E8E-4683-907E-86D9BB19D93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F971CC98-59A0-46E8-AB65-D4AC17226392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E271870E-DACF-4197-A843-A43E1EE6BBA8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E45CDE7-DEA1-4AF4-B021-622C985BE08A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428A4323-7A34-49A6-8A84-2785F1C6EAF8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9DCF093-EA2C-4E96-83FF-C5A63E4F7E6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F69403A-8AF4-4706-88D9-584D1F876C56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4C4F4B7F-8152-44BA-813E-7B2954FBAB1F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0096D46C-792C-4D32-B830-ECBC44BCD260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ED01C51-ED42-44A6-876F-081B30D7A972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A4F75178-F7AC-42B1-8C40-D74A8FD29E5C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7263F733-6268-45CD-AE9C-0A89D847523D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EE87E27-D1F1-4A66-ACCD-4D269E8F808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36653A0-5E08-4D14-ADB1-C1F9A2187F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A8A49DE-EBF5-4C68-AB27-860D7967027F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3F85425B-3B1F-46EE-83B9-BBA9509E761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B1DBB11C-340D-4DFD-B239-C6530DCC7046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E6A1932E-60F2-444D-B0FE-432677BCFBB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1FD85E-4790-44A5-A5B2-07B00B37224F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CACA3821-F65D-49A2-BF60-3D1339D8537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A4C2A9D-6C78-4093-874E-712CF01034E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E8CFF8B4-3680-47FE-A416-8E667B33F9E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DEBAEA3-4D0F-49FE-9424-274B14A51038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AD4CF02E-1602-43D5-81F0-6969DEA58338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C1830D2-DBA5-438C-8D49-CA1B5667F28B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4E5C72BA-1E7E-4AC3-A53C-CE220A25CD4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6DBCC3-917A-4AF8-A662-EB73F1D0FC79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57A66A2E-F14B-492A-B46C-536E4F2B0057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BA6F856-AC05-492E-A239-88422C9A05CD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EF6B6DFC-CE0E-41EF-B13C-62DF50D31E3B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413FF3C5-0A95-4E70-A57D-3D455F59040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D64EB972-C2EB-4A4A-B465-C0938237EE0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75C8504B-D55D-4CBF-9598-4A54E5846CC3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7E7A10F-3A23-4BD4-BF1E-11360DE0C34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B8D27746-CF76-4F8E-B557-CBC447DFDF1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96DAC5A-F6FD-412B-A6AF-635F362E862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8716852-B2F6-463F-8CA0-77B62C2DF65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3F167A55-AA71-468B-8FB6-F779248F6C4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E2DE41D3-D30D-49CD-A5BC-ECFD8026135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5B36A517-E8F9-42ED-BDEB-222D566D874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EE9BC71-33EF-48F5-B218-F55DF5F4466B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2B21C80-A18F-48A2-9829-0C508FC8299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C105911D-3F29-4EC3-B29D-6F0520C2BB69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40B34B85-7F1C-4630-9398-4FAB68DF5416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3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633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>
                <a:latin typeface="+mn-ea"/>
              </a:rPr>
              <a:t>학생들이 택시를 구하는 과정</a:t>
            </a:r>
            <a:endParaRPr kumimoji="1" lang="en-US" altLang="ko-KR" sz="3600" spc="-300" dirty="0">
              <a:latin typeface="+mn-ea"/>
            </a:endParaRPr>
          </a:p>
          <a:p>
            <a:r>
              <a:rPr kumimoji="1" lang="ko-KR" altLang="en-US" sz="3600" spc="-300" dirty="0">
                <a:latin typeface="+mn-ea"/>
              </a:rPr>
              <a:t> 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368762" y="3691773"/>
            <a:ext cx="1959967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동승자를 구한다는 글 게시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136871" y="3691773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희망자 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댓글 게시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852412" y="3544040"/>
            <a:ext cx="1682895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인원 중 한명이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오픈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채팅방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544040"/>
            <a:ext cx="168289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약속 장소 특정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택시 호출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739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646981" y="1361440"/>
            <a:ext cx="68980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/>
              <a:t>학생들은 인상된 택시요금에도 </a:t>
            </a:r>
            <a:endParaRPr lang="en-US" altLang="ko-KR" sz="3200" i="1" dirty="0"/>
          </a:p>
          <a:p>
            <a:pPr algn="ctr"/>
            <a:r>
              <a:rPr lang="ko-KR" altLang="en-US" sz="3200" i="1" dirty="0"/>
              <a:t>집회와 같은 특수한 교통 상황</a:t>
            </a:r>
            <a:r>
              <a:rPr lang="en-US" altLang="ko-KR" sz="3200" i="1" dirty="0"/>
              <a:t> </a:t>
            </a:r>
            <a:r>
              <a:rPr lang="ko-KR" altLang="en-US" sz="3200" i="1" dirty="0"/>
              <a:t>때문에 </a:t>
            </a:r>
            <a:endParaRPr lang="en-US" altLang="ko-KR" sz="3200" i="1" dirty="0"/>
          </a:p>
          <a:p>
            <a:pPr algn="ctr"/>
            <a:r>
              <a:rPr lang="ko-KR" altLang="en-US" sz="3200" i="1" dirty="0"/>
              <a:t>택시 이용을 피할 수 없음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2898652" y="4244030"/>
            <a:ext cx="63946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택시 합승자를 찾기 위해 학생들은 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댓글이 달릴 때 까지 기다리고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플랫폼을 이리저리 옮겨 다니는 등 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복잡한 과정을 거쳐야 함</a:t>
            </a:r>
            <a:endParaRPr lang="en-US" altLang="ko-KR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시연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KakaoTalk_20230917_154305591">
            <a:hlinkClick r:id="" action="ppaction://media"/>
            <a:extLst>
              <a:ext uri="{FF2B5EF4-FFF2-40B4-BE49-F238E27FC236}">
                <a16:creationId xmlns:a16="http://schemas.microsoft.com/office/drawing/2014/main" id="{686172A9-7242-72FD-EA15-A27D58744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759" y="519792"/>
            <a:ext cx="2781046" cy="5959385"/>
          </a:xfrm>
          <a:prstGeom prst="rect">
            <a:avLst/>
          </a:prstGeom>
        </p:spPr>
      </p:pic>
      <p:pic>
        <p:nvPicPr>
          <p:cNvPr id="5" name="그림 4" descr="스크린샷, 휴대 전화, 스마트폰, 정보기기이(가) 표시된 사진&#10;&#10;자동 생성된 설명">
            <a:extLst>
              <a:ext uri="{FF2B5EF4-FFF2-40B4-BE49-F238E27FC236}">
                <a16:creationId xmlns:a16="http://schemas.microsoft.com/office/drawing/2014/main" id="{2EEC8F1C-9210-FD2D-B422-9E6A5515F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98" y="-148046"/>
            <a:ext cx="4450877" cy="71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-1088"/>
            <a:ext cx="12192000" cy="6858000"/>
          </a:xfrm>
          <a:prstGeom prst="rect">
            <a:avLst/>
          </a:prstGeom>
          <a:solidFill>
            <a:srgbClr val="739CE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프로젝트 </a:t>
              </a:r>
              <a:r>
                <a:rPr lang="ko-KR" altLang="en-US" sz="2800" dirty="0" err="1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아키텍쳐</a:t>
              </a:r>
              <a:endPara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1449</Words>
  <Application>Microsoft Office PowerPoint</Application>
  <PresentationFormat>와이드스크린</PresentationFormat>
  <Paragraphs>286</Paragraphs>
  <Slides>45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G마켓 산스 TTF Bold</vt:lpstr>
      <vt:lpstr>G마켓 산스 TTF Light</vt:lpstr>
      <vt:lpstr>G마켓 산스 TTF Medium</vt:lpstr>
      <vt:lpstr>나눔스퀘어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이근희</cp:lastModifiedBy>
  <cp:revision>56</cp:revision>
  <dcterms:created xsi:type="dcterms:W3CDTF">2020-02-09T06:06:54Z</dcterms:created>
  <dcterms:modified xsi:type="dcterms:W3CDTF">2023-09-18T13:16:07Z</dcterms:modified>
</cp:coreProperties>
</file>